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9" d="100"/>
          <a:sy n="119" d="100"/>
        </p:scale>
        <p:origin x="13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099AE10-A672-4B03-983A-6F288527D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86567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1852EBB-2326-471E-89D5-F8CBCB276CB7}"/>
              </a:ext>
            </a:extLst>
          </p:cNvPr>
          <p:cNvSpPr/>
          <p:nvPr userDrawn="1"/>
        </p:nvSpPr>
        <p:spPr>
          <a:xfrm>
            <a:off x="0" y="681644"/>
            <a:ext cx="3291840" cy="1404851"/>
          </a:xfrm>
          <a:custGeom>
            <a:avLst/>
            <a:gdLst>
              <a:gd name="connsiteX0" fmla="*/ 0 w 3291840"/>
              <a:gd name="connsiteY0" fmla="*/ 0 h 1404851"/>
              <a:gd name="connsiteX1" fmla="*/ 3291840 w 3291840"/>
              <a:gd name="connsiteY1" fmla="*/ 0 h 1404851"/>
              <a:gd name="connsiteX2" fmla="*/ 1886989 w 3291840"/>
              <a:gd name="connsiteY2" fmla="*/ 1404851 h 1404851"/>
              <a:gd name="connsiteX3" fmla="*/ 0 w 3291840"/>
              <a:gd name="connsiteY3" fmla="*/ 1404851 h 1404851"/>
              <a:gd name="connsiteX4" fmla="*/ 0 w 3291840"/>
              <a:gd name="connsiteY4" fmla="*/ 0 h 140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1840" h="1404851">
                <a:moveTo>
                  <a:pt x="0" y="0"/>
                </a:moveTo>
                <a:lnTo>
                  <a:pt x="3291840" y="0"/>
                </a:lnTo>
                <a:lnTo>
                  <a:pt x="1886989" y="1404851"/>
                </a:lnTo>
                <a:lnTo>
                  <a:pt x="0" y="1404851"/>
                </a:lnTo>
                <a:lnTo>
                  <a:pt x="0" y="0"/>
                </a:lnTo>
              </a:path>
            </a:pathLst>
          </a:custGeom>
          <a:solidFill>
            <a:srgbClr val="A5363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AF8522FA-E328-48B1-A8CF-35D79BEE71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92" y="681644"/>
            <a:ext cx="1924816" cy="136550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594BE4B-EDE7-425F-A781-EB9BACF2009F}"/>
              </a:ext>
            </a:extLst>
          </p:cNvPr>
          <p:cNvGrpSpPr/>
          <p:nvPr userDrawn="1"/>
        </p:nvGrpSpPr>
        <p:grpSpPr>
          <a:xfrm>
            <a:off x="76005" y="5785658"/>
            <a:ext cx="8991989" cy="268389"/>
            <a:chOff x="77196" y="5777345"/>
            <a:chExt cx="8991989" cy="26838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831E41C-EE79-4341-A212-EBBEF3E0DCC4}"/>
                </a:ext>
              </a:extLst>
            </p:cNvPr>
            <p:cNvSpPr/>
            <p:nvPr userDrawn="1"/>
          </p:nvSpPr>
          <p:spPr>
            <a:xfrm>
              <a:off x="116378" y="5777345"/>
              <a:ext cx="8952807" cy="266008"/>
            </a:xfrm>
            <a:custGeom>
              <a:avLst/>
              <a:gdLst>
                <a:gd name="connsiteX0" fmla="*/ 0 w 8952807"/>
                <a:gd name="connsiteY0" fmla="*/ 266008 h 266008"/>
                <a:gd name="connsiteX1" fmla="*/ 8952807 w 8952807"/>
                <a:gd name="connsiteY1" fmla="*/ 266008 h 266008"/>
                <a:gd name="connsiteX2" fmla="*/ 8952807 w 8952807"/>
                <a:gd name="connsiteY2" fmla="*/ 0 h 266008"/>
                <a:gd name="connsiteX3" fmla="*/ 0 w 8952807"/>
                <a:gd name="connsiteY3" fmla="*/ 266008 h 2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52807" h="266008">
                  <a:moveTo>
                    <a:pt x="0" y="266008"/>
                  </a:moveTo>
                  <a:lnTo>
                    <a:pt x="8952807" y="266008"/>
                  </a:lnTo>
                  <a:lnTo>
                    <a:pt x="8952807" y="0"/>
                  </a:lnTo>
                  <a:lnTo>
                    <a:pt x="0" y="266008"/>
                  </a:lnTo>
                  <a:close/>
                </a:path>
              </a:pathLst>
            </a:custGeom>
            <a:solidFill>
              <a:srgbClr val="A536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3EE50D7-6885-471B-9263-98AF26A55982}"/>
                </a:ext>
              </a:extLst>
            </p:cNvPr>
            <p:cNvSpPr/>
            <p:nvPr userDrawn="1"/>
          </p:nvSpPr>
          <p:spPr>
            <a:xfrm rot="10800000">
              <a:off x="77196" y="5779726"/>
              <a:ext cx="8952807" cy="266008"/>
            </a:xfrm>
            <a:custGeom>
              <a:avLst/>
              <a:gdLst>
                <a:gd name="connsiteX0" fmla="*/ 0 w 8952807"/>
                <a:gd name="connsiteY0" fmla="*/ 266008 h 266008"/>
                <a:gd name="connsiteX1" fmla="*/ 8952807 w 8952807"/>
                <a:gd name="connsiteY1" fmla="*/ 266008 h 266008"/>
                <a:gd name="connsiteX2" fmla="*/ 8952807 w 8952807"/>
                <a:gd name="connsiteY2" fmla="*/ 0 h 266008"/>
                <a:gd name="connsiteX3" fmla="*/ 0 w 8952807"/>
                <a:gd name="connsiteY3" fmla="*/ 266008 h 2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52807" h="266008">
                  <a:moveTo>
                    <a:pt x="0" y="266008"/>
                  </a:moveTo>
                  <a:lnTo>
                    <a:pt x="8952807" y="266008"/>
                  </a:lnTo>
                  <a:lnTo>
                    <a:pt x="8952807" y="0"/>
                  </a:lnTo>
                  <a:lnTo>
                    <a:pt x="0" y="266008"/>
                  </a:lnTo>
                  <a:close/>
                </a:path>
              </a:pathLst>
            </a:custGeom>
            <a:solidFill>
              <a:srgbClr val="A5363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439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EBD55A9-3659-43C1-8BAA-9A3C0420E7F9}"/>
              </a:ext>
            </a:extLst>
          </p:cNvPr>
          <p:cNvGrpSpPr/>
          <p:nvPr userDrawn="1"/>
        </p:nvGrpSpPr>
        <p:grpSpPr>
          <a:xfrm>
            <a:off x="76005" y="139889"/>
            <a:ext cx="9067995" cy="6604747"/>
            <a:chOff x="76005" y="139889"/>
            <a:chExt cx="9067995" cy="660474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7B2D81-B44B-4F7D-AFC0-3C6A9C439E2E}"/>
                </a:ext>
              </a:extLst>
            </p:cNvPr>
            <p:cNvSpPr/>
            <p:nvPr userDrawn="1"/>
          </p:nvSpPr>
          <p:spPr>
            <a:xfrm>
              <a:off x="99753" y="340822"/>
              <a:ext cx="6758247" cy="698269"/>
            </a:xfrm>
            <a:custGeom>
              <a:avLst/>
              <a:gdLst>
                <a:gd name="connsiteX0" fmla="*/ 0 w 6758247"/>
                <a:gd name="connsiteY0" fmla="*/ 0 h 698269"/>
                <a:gd name="connsiteX1" fmla="*/ 6758247 w 6758247"/>
                <a:gd name="connsiteY1" fmla="*/ 0 h 698269"/>
                <a:gd name="connsiteX2" fmla="*/ 6059978 w 6758247"/>
                <a:gd name="connsiteY2" fmla="*/ 698269 h 698269"/>
                <a:gd name="connsiteX3" fmla="*/ 0 w 6758247"/>
                <a:gd name="connsiteY3" fmla="*/ 698269 h 698269"/>
                <a:gd name="connsiteX4" fmla="*/ 0 w 6758247"/>
                <a:gd name="connsiteY4" fmla="*/ 0 h 69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8247" h="698269">
                  <a:moveTo>
                    <a:pt x="0" y="0"/>
                  </a:moveTo>
                  <a:lnTo>
                    <a:pt x="6758247" y="0"/>
                  </a:lnTo>
                  <a:lnTo>
                    <a:pt x="6059978" y="698269"/>
                  </a:lnTo>
                  <a:lnTo>
                    <a:pt x="0" y="698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36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7EADE7D-D41D-4264-85AB-F2BE69399845}"/>
                </a:ext>
              </a:extLst>
            </p:cNvPr>
            <p:cNvSpPr/>
            <p:nvPr userDrawn="1"/>
          </p:nvSpPr>
          <p:spPr>
            <a:xfrm>
              <a:off x="6362700" y="342900"/>
              <a:ext cx="1130300" cy="704850"/>
            </a:xfrm>
            <a:custGeom>
              <a:avLst/>
              <a:gdLst>
                <a:gd name="connsiteX0" fmla="*/ 698500 w 1130300"/>
                <a:gd name="connsiteY0" fmla="*/ 6350 h 704850"/>
                <a:gd name="connsiteX1" fmla="*/ 0 w 1130300"/>
                <a:gd name="connsiteY1" fmla="*/ 704850 h 704850"/>
                <a:gd name="connsiteX2" fmla="*/ 425450 w 1130300"/>
                <a:gd name="connsiteY2" fmla="*/ 704850 h 704850"/>
                <a:gd name="connsiteX3" fmla="*/ 1130300 w 1130300"/>
                <a:gd name="connsiteY3" fmla="*/ 0 h 704850"/>
                <a:gd name="connsiteX4" fmla="*/ 698500 w 1130300"/>
                <a:gd name="connsiteY4" fmla="*/ 635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300" h="704850">
                  <a:moveTo>
                    <a:pt x="698500" y="6350"/>
                  </a:moveTo>
                  <a:lnTo>
                    <a:pt x="0" y="704850"/>
                  </a:lnTo>
                  <a:lnTo>
                    <a:pt x="425450" y="704850"/>
                  </a:lnTo>
                  <a:lnTo>
                    <a:pt x="1130300" y="0"/>
                  </a:lnTo>
                  <a:lnTo>
                    <a:pt x="698500" y="6350"/>
                  </a:lnTo>
                  <a:close/>
                </a:path>
              </a:pathLst>
            </a:custGeom>
            <a:solidFill>
              <a:srgbClr val="A536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6792FA5-645C-41C6-9906-1CD95F66603C}"/>
                </a:ext>
              </a:extLst>
            </p:cNvPr>
            <p:cNvSpPr/>
            <p:nvPr userDrawn="1"/>
          </p:nvSpPr>
          <p:spPr>
            <a:xfrm>
              <a:off x="7069282" y="347520"/>
              <a:ext cx="1130300" cy="704850"/>
            </a:xfrm>
            <a:custGeom>
              <a:avLst/>
              <a:gdLst>
                <a:gd name="connsiteX0" fmla="*/ 698500 w 1130300"/>
                <a:gd name="connsiteY0" fmla="*/ 6350 h 704850"/>
                <a:gd name="connsiteX1" fmla="*/ 0 w 1130300"/>
                <a:gd name="connsiteY1" fmla="*/ 704850 h 704850"/>
                <a:gd name="connsiteX2" fmla="*/ 425450 w 1130300"/>
                <a:gd name="connsiteY2" fmla="*/ 704850 h 704850"/>
                <a:gd name="connsiteX3" fmla="*/ 1130300 w 1130300"/>
                <a:gd name="connsiteY3" fmla="*/ 0 h 704850"/>
                <a:gd name="connsiteX4" fmla="*/ 698500 w 1130300"/>
                <a:gd name="connsiteY4" fmla="*/ 635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300" h="704850">
                  <a:moveTo>
                    <a:pt x="698500" y="6350"/>
                  </a:moveTo>
                  <a:lnTo>
                    <a:pt x="0" y="704850"/>
                  </a:lnTo>
                  <a:lnTo>
                    <a:pt x="425450" y="704850"/>
                  </a:lnTo>
                  <a:lnTo>
                    <a:pt x="1130300" y="0"/>
                  </a:lnTo>
                  <a:lnTo>
                    <a:pt x="698500" y="6350"/>
                  </a:lnTo>
                  <a:close/>
                </a:path>
              </a:pathLst>
            </a:custGeom>
            <a:solidFill>
              <a:srgbClr val="A536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A black sign with white text&#10;&#10;Description automatically generated">
              <a:extLst>
                <a:ext uri="{FF2B5EF4-FFF2-40B4-BE49-F238E27FC236}">
                  <a16:creationId xmlns:a16="http://schemas.microsoft.com/office/drawing/2014/main" id="{E1C27152-7934-4F7F-951E-25F1900FF0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889" y="139889"/>
              <a:ext cx="1120111" cy="1120111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147F702-4941-4869-A5F9-FE2F8B197208}"/>
                </a:ext>
              </a:extLst>
            </p:cNvPr>
            <p:cNvGrpSpPr/>
            <p:nvPr userDrawn="1"/>
          </p:nvGrpSpPr>
          <p:grpSpPr>
            <a:xfrm>
              <a:off x="76005" y="6476247"/>
              <a:ext cx="8991989" cy="268389"/>
              <a:chOff x="77196" y="5777345"/>
              <a:chExt cx="8991989" cy="268389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32D1D2C-7E89-4B9D-ADB9-5A0A52D02E40}"/>
                  </a:ext>
                </a:extLst>
              </p:cNvPr>
              <p:cNvSpPr/>
              <p:nvPr userDrawn="1"/>
            </p:nvSpPr>
            <p:spPr>
              <a:xfrm>
                <a:off x="116378" y="5777345"/>
                <a:ext cx="8952807" cy="266008"/>
              </a:xfrm>
              <a:custGeom>
                <a:avLst/>
                <a:gdLst>
                  <a:gd name="connsiteX0" fmla="*/ 0 w 8952807"/>
                  <a:gd name="connsiteY0" fmla="*/ 266008 h 266008"/>
                  <a:gd name="connsiteX1" fmla="*/ 8952807 w 8952807"/>
                  <a:gd name="connsiteY1" fmla="*/ 266008 h 266008"/>
                  <a:gd name="connsiteX2" fmla="*/ 8952807 w 8952807"/>
                  <a:gd name="connsiteY2" fmla="*/ 0 h 266008"/>
                  <a:gd name="connsiteX3" fmla="*/ 0 w 8952807"/>
                  <a:gd name="connsiteY3" fmla="*/ 266008 h 266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2807" h="266008">
                    <a:moveTo>
                      <a:pt x="0" y="266008"/>
                    </a:moveTo>
                    <a:lnTo>
                      <a:pt x="8952807" y="266008"/>
                    </a:lnTo>
                    <a:lnTo>
                      <a:pt x="8952807" y="0"/>
                    </a:lnTo>
                    <a:lnTo>
                      <a:pt x="0" y="266008"/>
                    </a:lnTo>
                    <a:close/>
                  </a:path>
                </a:pathLst>
              </a:custGeom>
              <a:solidFill>
                <a:srgbClr val="A53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058B614-4AD0-4A1F-8C01-E19DC8C78CE5}"/>
                  </a:ext>
                </a:extLst>
              </p:cNvPr>
              <p:cNvSpPr/>
              <p:nvPr userDrawn="1"/>
            </p:nvSpPr>
            <p:spPr>
              <a:xfrm rot="10800000">
                <a:off x="77196" y="5779726"/>
                <a:ext cx="8952807" cy="266008"/>
              </a:xfrm>
              <a:custGeom>
                <a:avLst/>
                <a:gdLst>
                  <a:gd name="connsiteX0" fmla="*/ 0 w 8952807"/>
                  <a:gd name="connsiteY0" fmla="*/ 266008 h 266008"/>
                  <a:gd name="connsiteX1" fmla="*/ 8952807 w 8952807"/>
                  <a:gd name="connsiteY1" fmla="*/ 266008 h 266008"/>
                  <a:gd name="connsiteX2" fmla="*/ 8952807 w 8952807"/>
                  <a:gd name="connsiteY2" fmla="*/ 0 h 266008"/>
                  <a:gd name="connsiteX3" fmla="*/ 0 w 8952807"/>
                  <a:gd name="connsiteY3" fmla="*/ 266008 h 266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2807" h="266008">
                    <a:moveTo>
                      <a:pt x="0" y="266008"/>
                    </a:moveTo>
                    <a:lnTo>
                      <a:pt x="8952807" y="266008"/>
                    </a:lnTo>
                    <a:lnTo>
                      <a:pt x="8952807" y="0"/>
                    </a:lnTo>
                    <a:lnTo>
                      <a:pt x="0" y="266008"/>
                    </a:lnTo>
                    <a:close/>
                  </a:path>
                </a:pathLst>
              </a:custGeom>
              <a:solidFill>
                <a:srgbClr val="A53638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0931"/>
            <a:ext cx="7886700" cy="4876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7" y="381753"/>
            <a:ext cx="5976851" cy="615776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8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83677"/>
            <a:ext cx="3886200" cy="4980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83677"/>
            <a:ext cx="3886200" cy="4980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5425B1A-A3C2-44B2-AF29-7FE3F3C6767E}"/>
              </a:ext>
            </a:extLst>
          </p:cNvPr>
          <p:cNvGrpSpPr/>
          <p:nvPr userDrawn="1"/>
        </p:nvGrpSpPr>
        <p:grpSpPr>
          <a:xfrm>
            <a:off x="76005" y="139889"/>
            <a:ext cx="9067995" cy="6604747"/>
            <a:chOff x="76005" y="139889"/>
            <a:chExt cx="9067995" cy="660474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8D7D958-C9A7-49E5-ACA4-DE59F83B07D4}"/>
                </a:ext>
              </a:extLst>
            </p:cNvPr>
            <p:cNvSpPr/>
            <p:nvPr userDrawn="1"/>
          </p:nvSpPr>
          <p:spPr>
            <a:xfrm>
              <a:off x="99753" y="340822"/>
              <a:ext cx="6758247" cy="698269"/>
            </a:xfrm>
            <a:custGeom>
              <a:avLst/>
              <a:gdLst>
                <a:gd name="connsiteX0" fmla="*/ 0 w 6758247"/>
                <a:gd name="connsiteY0" fmla="*/ 0 h 698269"/>
                <a:gd name="connsiteX1" fmla="*/ 6758247 w 6758247"/>
                <a:gd name="connsiteY1" fmla="*/ 0 h 698269"/>
                <a:gd name="connsiteX2" fmla="*/ 6059978 w 6758247"/>
                <a:gd name="connsiteY2" fmla="*/ 698269 h 698269"/>
                <a:gd name="connsiteX3" fmla="*/ 0 w 6758247"/>
                <a:gd name="connsiteY3" fmla="*/ 698269 h 698269"/>
                <a:gd name="connsiteX4" fmla="*/ 0 w 6758247"/>
                <a:gd name="connsiteY4" fmla="*/ 0 h 69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8247" h="698269">
                  <a:moveTo>
                    <a:pt x="0" y="0"/>
                  </a:moveTo>
                  <a:lnTo>
                    <a:pt x="6758247" y="0"/>
                  </a:lnTo>
                  <a:lnTo>
                    <a:pt x="6059978" y="698269"/>
                  </a:lnTo>
                  <a:lnTo>
                    <a:pt x="0" y="698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36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5448C19-B0FE-48F4-8F37-7FD93CFA725C}"/>
                </a:ext>
              </a:extLst>
            </p:cNvPr>
            <p:cNvSpPr/>
            <p:nvPr userDrawn="1"/>
          </p:nvSpPr>
          <p:spPr>
            <a:xfrm>
              <a:off x="6362700" y="342900"/>
              <a:ext cx="1130300" cy="704850"/>
            </a:xfrm>
            <a:custGeom>
              <a:avLst/>
              <a:gdLst>
                <a:gd name="connsiteX0" fmla="*/ 698500 w 1130300"/>
                <a:gd name="connsiteY0" fmla="*/ 6350 h 704850"/>
                <a:gd name="connsiteX1" fmla="*/ 0 w 1130300"/>
                <a:gd name="connsiteY1" fmla="*/ 704850 h 704850"/>
                <a:gd name="connsiteX2" fmla="*/ 425450 w 1130300"/>
                <a:gd name="connsiteY2" fmla="*/ 704850 h 704850"/>
                <a:gd name="connsiteX3" fmla="*/ 1130300 w 1130300"/>
                <a:gd name="connsiteY3" fmla="*/ 0 h 704850"/>
                <a:gd name="connsiteX4" fmla="*/ 698500 w 1130300"/>
                <a:gd name="connsiteY4" fmla="*/ 635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300" h="704850">
                  <a:moveTo>
                    <a:pt x="698500" y="6350"/>
                  </a:moveTo>
                  <a:lnTo>
                    <a:pt x="0" y="704850"/>
                  </a:lnTo>
                  <a:lnTo>
                    <a:pt x="425450" y="704850"/>
                  </a:lnTo>
                  <a:lnTo>
                    <a:pt x="1130300" y="0"/>
                  </a:lnTo>
                  <a:lnTo>
                    <a:pt x="698500" y="6350"/>
                  </a:lnTo>
                  <a:close/>
                </a:path>
              </a:pathLst>
            </a:custGeom>
            <a:solidFill>
              <a:srgbClr val="A536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FB4313D-7CDA-4BF2-9D1D-2988F43AC114}"/>
                </a:ext>
              </a:extLst>
            </p:cNvPr>
            <p:cNvSpPr/>
            <p:nvPr userDrawn="1"/>
          </p:nvSpPr>
          <p:spPr>
            <a:xfrm>
              <a:off x="7069282" y="347520"/>
              <a:ext cx="1130300" cy="704850"/>
            </a:xfrm>
            <a:custGeom>
              <a:avLst/>
              <a:gdLst>
                <a:gd name="connsiteX0" fmla="*/ 698500 w 1130300"/>
                <a:gd name="connsiteY0" fmla="*/ 6350 h 704850"/>
                <a:gd name="connsiteX1" fmla="*/ 0 w 1130300"/>
                <a:gd name="connsiteY1" fmla="*/ 704850 h 704850"/>
                <a:gd name="connsiteX2" fmla="*/ 425450 w 1130300"/>
                <a:gd name="connsiteY2" fmla="*/ 704850 h 704850"/>
                <a:gd name="connsiteX3" fmla="*/ 1130300 w 1130300"/>
                <a:gd name="connsiteY3" fmla="*/ 0 h 704850"/>
                <a:gd name="connsiteX4" fmla="*/ 698500 w 1130300"/>
                <a:gd name="connsiteY4" fmla="*/ 635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300" h="704850">
                  <a:moveTo>
                    <a:pt x="698500" y="6350"/>
                  </a:moveTo>
                  <a:lnTo>
                    <a:pt x="0" y="704850"/>
                  </a:lnTo>
                  <a:lnTo>
                    <a:pt x="425450" y="704850"/>
                  </a:lnTo>
                  <a:lnTo>
                    <a:pt x="1130300" y="0"/>
                  </a:lnTo>
                  <a:lnTo>
                    <a:pt x="698500" y="6350"/>
                  </a:lnTo>
                  <a:close/>
                </a:path>
              </a:pathLst>
            </a:custGeom>
            <a:solidFill>
              <a:srgbClr val="A536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black sign with white text&#10;&#10;Description automatically generated">
              <a:extLst>
                <a:ext uri="{FF2B5EF4-FFF2-40B4-BE49-F238E27FC236}">
                  <a16:creationId xmlns:a16="http://schemas.microsoft.com/office/drawing/2014/main" id="{627C2756-80EB-4425-9A29-074BD2D5B5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889" y="139889"/>
              <a:ext cx="1120111" cy="1120111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5E275AB-8463-4DEA-A559-7DD60284B7FD}"/>
                </a:ext>
              </a:extLst>
            </p:cNvPr>
            <p:cNvGrpSpPr/>
            <p:nvPr userDrawn="1"/>
          </p:nvGrpSpPr>
          <p:grpSpPr>
            <a:xfrm>
              <a:off x="76005" y="6476247"/>
              <a:ext cx="8991989" cy="268389"/>
              <a:chOff x="77196" y="5777345"/>
              <a:chExt cx="8991989" cy="268389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14486C4-9317-445B-B336-514FA3F7B775}"/>
                  </a:ext>
                </a:extLst>
              </p:cNvPr>
              <p:cNvSpPr/>
              <p:nvPr userDrawn="1"/>
            </p:nvSpPr>
            <p:spPr>
              <a:xfrm>
                <a:off x="116378" y="5777345"/>
                <a:ext cx="8952807" cy="266008"/>
              </a:xfrm>
              <a:custGeom>
                <a:avLst/>
                <a:gdLst>
                  <a:gd name="connsiteX0" fmla="*/ 0 w 8952807"/>
                  <a:gd name="connsiteY0" fmla="*/ 266008 h 266008"/>
                  <a:gd name="connsiteX1" fmla="*/ 8952807 w 8952807"/>
                  <a:gd name="connsiteY1" fmla="*/ 266008 h 266008"/>
                  <a:gd name="connsiteX2" fmla="*/ 8952807 w 8952807"/>
                  <a:gd name="connsiteY2" fmla="*/ 0 h 266008"/>
                  <a:gd name="connsiteX3" fmla="*/ 0 w 8952807"/>
                  <a:gd name="connsiteY3" fmla="*/ 266008 h 266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2807" h="266008">
                    <a:moveTo>
                      <a:pt x="0" y="266008"/>
                    </a:moveTo>
                    <a:lnTo>
                      <a:pt x="8952807" y="266008"/>
                    </a:lnTo>
                    <a:lnTo>
                      <a:pt x="8952807" y="0"/>
                    </a:lnTo>
                    <a:lnTo>
                      <a:pt x="0" y="266008"/>
                    </a:lnTo>
                    <a:close/>
                  </a:path>
                </a:pathLst>
              </a:custGeom>
              <a:solidFill>
                <a:srgbClr val="A53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0368662-D455-4E2C-9616-345D1D64D415}"/>
                  </a:ext>
                </a:extLst>
              </p:cNvPr>
              <p:cNvSpPr/>
              <p:nvPr userDrawn="1"/>
            </p:nvSpPr>
            <p:spPr>
              <a:xfrm rot="10800000">
                <a:off x="77196" y="5779726"/>
                <a:ext cx="8952807" cy="266008"/>
              </a:xfrm>
              <a:custGeom>
                <a:avLst/>
                <a:gdLst>
                  <a:gd name="connsiteX0" fmla="*/ 0 w 8952807"/>
                  <a:gd name="connsiteY0" fmla="*/ 266008 h 266008"/>
                  <a:gd name="connsiteX1" fmla="*/ 8952807 w 8952807"/>
                  <a:gd name="connsiteY1" fmla="*/ 266008 h 266008"/>
                  <a:gd name="connsiteX2" fmla="*/ 8952807 w 8952807"/>
                  <a:gd name="connsiteY2" fmla="*/ 0 h 266008"/>
                  <a:gd name="connsiteX3" fmla="*/ 0 w 8952807"/>
                  <a:gd name="connsiteY3" fmla="*/ 266008 h 266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2807" h="266008">
                    <a:moveTo>
                      <a:pt x="0" y="266008"/>
                    </a:moveTo>
                    <a:lnTo>
                      <a:pt x="8952807" y="266008"/>
                    </a:lnTo>
                    <a:lnTo>
                      <a:pt x="8952807" y="0"/>
                    </a:lnTo>
                    <a:lnTo>
                      <a:pt x="0" y="266008"/>
                    </a:lnTo>
                    <a:close/>
                  </a:path>
                </a:pathLst>
              </a:custGeom>
              <a:solidFill>
                <a:srgbClr val="A53638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C8863DDC-C57D-499A-AAC1-D6A15673C34B}"/>
              </a:ext>
            </a:extLst>
          </p:cNvPr>
          <p:cNvSpPr txBox="1">
            <a:spLocks/>
          </p:cNvSpPr>
          <p:nvPr userDrawn="1"/>
        </p:nvSpPr>
        <p:spPr>
          <a:xfrm>
            <a:off x="174567" y="381753"/>
            <a:ext cx="5976851" cy="615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56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4" y="1253420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34" y="2077331"/>
            <a:ext cx="3868340" cy="4178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242" y="1253420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242" y="2077331"/>
            <a:ext cx="3887391" cy="4178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DF5D05-9E45-4727-97B6-0CCD18EA9751}"/>
              </a:ext>
            </a:extLst>
          </p:cNvPr>
          <p:cNvGrpSpPr/>
          <p:nvPr userDrawn="1"/>
        </p:nvGrpSpPr>
        <p:grpSpPr>
          <a:xfrm>
            <a:off x="76005" y="139889"/>
            <a:ext cx="9067995" cy="6604747"/>
            <a:chOff x="76005" y="139889"/>
            <a:chExt cx="9067995" cy="660474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2A88E2C-57E4-46B9-BE11-68CA507A155D}"/>
                </a:ext>
              </a:extLst>
            </p:cNvPr>
            <p:cNvSpPr/>
            <p:nvPr userDrawn="1"/>
          </p:nvSpPr>
          <p:spPr>
            <a:xfrm>
              <a:off x="99753" y="340822"/>
              <a:ext cx="6758247" cy="698269"/>
            </a:xfrm>
            <a:custGeom>
              <a:avLst/>
              <a:gdLst>
                <a:gd name="connsiteX0" fmla="*/ 0 w 6758247"/>
                <a:gd name="connsiteY0" fmla="*/ 0 h 698269"/>
                <a:gd name="connsiteX1" fmla="*/ 6758247 w 6758247"/>
                <a:gd name="connsiteY1" fmla="*/ 0 h 698269"/>
                <a:gd name="connsiteX2" fmla="*/ 6059978 w 6758247"/>
                <a:gd name="connsiteY2" fmla="*/ 698269 h 698269"/>
                <a:gd name="connsiteX3" fmla="*/ 0 w 6758247"/>
                <a:gd name="connsiteY3" fmla="*/ 698269 h 698269"/>
                <a:gd name="connsiteX4" fmla="*/ 0 w 6758247"/>
                <a:gd name="connsiteY4" fmla="*/ 0 h 69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8247" h="698269">
                  <a:moveTo>
                    <a:pt x="0" y="0"/>
                  </a:moveTo>
                  <a:lnTo>
                    <a:pt x="6758247" y="0"/>
                  </a:lnTo>
                  <a:lnTo>
                    <a:pt x="6059978" y="698269"/>
                  </a:lnTo>
                  <a:lnTo>
                    <a:pt x="0" y="698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36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03C0F5A-EF71-496E-B79C-DE91C2040A07}"/>
                </a:ext>
              </a:extLst>
            </p:cNvPr>
            <p:cNvSpPr/>
            <p:nvPr userDrawn="1"/>
          </p:nvSpPr>
          <p:spPr>
            <a:xfrm>
              <a:off x="6362700" y="342900"/>
              <a:ext cx="1130300" cy="704850"/>
            </a:xfrm>
            <a:custGeom>
              <a:avLst/>
              <a:gdLst>
                <a:gd name="connsiteX0" fmla="*/ 698500 w 1130300"/>
                <a:gd name="connsiteY0" fmla="*/ 6350 h 704850"/>
                <a:gd name="connsiteX1" fmla="*/ 0 w 1130300"/>
                <a:gd name="connsiteY1" fmla="*/ 704850 h 704850"/>
                <a:gd name="connsiteX2" fmla="*/ 425450 w 1130300"/>
                <a:gd name="connsiteY2" fmla="*/ 704850 h 704850"/>
                <a:gd name="connsiteX3" fmla="*/ 1130300 w 1130300"/>
                <a:gd name="connsiteY3" fmla="*/ 0 h 704850"/>
                <a:gd name="connsiteX4" fmla="*/ 698500 w 1130300"/>
                <a:gd name="connsiteY4" fmla="*/ 635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300" h="704850">
                  <a:moveTo>
                    <a:pt x="698500" y="6350"/>
                  </a:moveTo>
                  <a:lnTo>
                    <a:pt x="0" y="704850"/>
                  </a:lnTo>
                  <a:lnTo>
                    <a:pt x="425450" y="704850"/>
                  </a:lnTo>
                  <a:lnTo>
                    <a:pt x="1130300" y="0"/>
                  </a:lnTo>
                  <a:lnTo>
                    <a:pt x="698500" y="6350"/>
                  </a:lnTo>
                  <a:close/>
                </a:path>
              </a:pathLst>
            </a:custGeom>
            <a:solidFill>
              <a:srgbClr val="A536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EF1967B-AFEA-4F11-9F87-8F2975700555}"/>
                </a:ext>
              </a:extLst>
            </p:cNvPr>
            <p:cNvSpPr/>
            <p:nvPr userDrawn="1"/>
          </p:nvSpPr>
          <p:spPr>
            <a:xfrm>
              <a:off x="7069282" y="347520"/>
              <a:ext cx="1130300" cy="704850"/>
            </a:xfrm>
            <a:custGeom>
              <a:avLst/>
              <a:gdLst>
                <a:gd name="connsiteX0" fmla="*/ 698500 w 1130300"/>
                <a:gd name="connsiteY0" fmla="*/ 6350 h 704850"/>
                <a:gd name="connsiteX1" fmla="*/ 0 w 1130300"/>
                <a:gd name="connsiteY1" fmla="*/ 704850 h 704850"/>
                <a:gd name="connsiteX2" fmla="*/ 425450 w 1130300"/>
                <a:gd name="connsiteY2" fmla="*/ 704850 h 704850"/>
                <a:gd name="connsiteX3" fmla="*/ 1130300 w 1130300"/>
                <a:gd name="connsiteY3" fmla="*/ 0 h 704850"/>
                <a:gd name="connsiteX4" fmla="*/ 698500 w 1130300"/>
                <a:gd name="connsiteY4" fmla="*/ 635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300" h="704850">
                  <a:moveTo>
                    <a:pt x="698500" y="6350"/>
                  </a:moveTo>
                  <a:lnTo>
                    <a:pt x="0" y="704850"/>
                  </a:lnTo>
                  <a:lnTo>
                    <a:pt x="425450" y="704850"/>
                  </a:lnTo>
                  <a:lnTo>
                    <a:pt x="1130300" y="0"/>
                  </a:lnTo>
                  <a:lnTo>
                    <a:pt x="698500" y="6350"/>
                  </a:lnTo>
                  <a:close/>
                </a:path>
              </a:pathLst>
            </a:custGeom>
            <a:solidFill>
              <a:srgbClr val="A536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 black sign with white text&#10;&#10;Description automatically generated">
              <a:extLst>
                <a:ext uri="{FF2B5EF4-FFF2-40B4-BE49-F238E27FC236}">
                  <a16:creationId xmlns:a16="http://schemas.microsoft.com/office/drawing/2014/main" id="{BB9ABF35-D18A-4420-B060-1932E3CB6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889" y="139889"/>
              <a:ext cx="1120111" cy="1120111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62E1354-E6AF-4131-A500-DD453945BC4D}"/>
                </a:ext>
              </a:extLst>
            </p:cNvPr>
            <p:cNvGrpSpPr/>
            <p:nvPr userDrawn="1"/>
          </p:nvGrpSpPr>
          <p:grpSpPr>
            <a:xfrm>
              <a:off x="76005" y="6476247"/>
              <a:ext cx="8991989" cy="268389"/>
              <a:chOff x="77196" y="5777345"/>
              <a:chExt cx="8991989" cy="268389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DA2DE27-0930-4586-B700-FB1F094016A5}"/>
                  </a:ext>
                </a:extLst>
              </p:cNvPr>
              <p:cNvSpPr/>
              <p:nvPr userDrawn="1"/>
            </p:nvSpPr>
            <p:spPr>
              <a:xfrm>
                <a:off x="116378" y="5777345"/>
                <a:ext cx="8952807" cy="266008"/>
              </a:xfrm>
              <a:custGeom>
                <a:avLst/>
                <a:gdLst>
                  <a:gd name="connsiteX0" fmla="*/ 0 w 8952807"/>
                  <a:gd name="connsiteY0" fmla="*/ 266008 h 266008"/>
                  <a:gd name="connsiteX1" fmla="*/ 8952807 w 8952807"/>
                  <a:gd name="connsiteY1" fmla="*/ 266008 h 266008"/>
                  <a:gd name="connsiteX2" fmla="*/ 8952807 w 8952807"/>
                  <a:gd name="connsiteY2" fmla="*/ 0 h 266008"/>
                  <a:gd name="connsiteX3" fmla="*/ 0 w 8952807"/>
                  <a:gd name="connsiteY3" fmla="*/ 266008 h 266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2807" h="266008">
                    <a:moveTo>
                      <a:pt x="0" y="266008"/>
                    </a:moveTo>
                    <a:lnTo>
                      <a:pt x="8952807" y="266008"/>
                    </a:lnTo>
                    <a:lnTo>
                      <a:pt x="8952807" y="0"/>
                    </a:lnTo>
                    <a:lnTo>
                      <a:pt x="0" y="266008"/>
                    </a:lnTo>
                    <a:close/>
                  </a:path>
                </a:pathLst>
              </a:custGeom>
              <a:solidFill>
                <a:srgbClr val="A53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B9A52F9-7839-419C-A50A-5ED77286E434}"/>
                  </a:ext>
                </a:extLst>
              </p:cNvPr>
              <p:cNvSpPr/>
              <p:nvPr userDrawn="1"/>
            </p:nvSpPr>
            <p:spPr>
              <a:xfrm rot="10800000">
                <a:off x="77196" y="5779726"/>
                <a:ext cx="8952807" cy="266008"/>
              </a:xfrm>
              <a:custGeom>
                <a:avLst/>
                <a:gdLst>
                  <a:gd name="connsiteX0" fmla="*/ 0 w 8952807"/>
                  <a:gd name="connsiteY0" fmla="*/ 266008 h 266008"/>
                  <a:gd name="connsiteX1" fmla="*/ 8952807 w 8952807"/>
                  <a:gd name="connsiteY1" fmla="*/ 266008 h 266008"/>
                  <a:gd name="connsiteX2" fmla="*/ 8952807 w 8952807"/>
                  <a:gd name="connsiteY2" fmla="*/ 0 h 266008"/>
                  <a:gd name="connsiteX3" fmla="*/ 0 w 8952807"/>
                  <a:gd name="connsiteY3" fmla="*/ 266008 h 266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2807" h="266008">
                    <a:moveTo>
                      <a:pt x="0" y="266008"/>
                    </a:moveTo>
                    <a:lnTo>
                      <a:pt x="8952807" y="266008"/>
                    </a:lnTo>
                    <a:lnTo>
                      <a:pt x="8952807" y="0"/>
                    </a:lnTo>
                    <a:lnTo>
                      <a:pt x="0" y="266008"/>
                    </a:lnTo>
                    <a:close/>
                  </a:path>
                </a:pathLst>
              </a:custGeom>
              <a:solidFill>
                <a:srgbClr val="A53638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1E07EC8B-179C-4306-9246-13602A3C35B3}"/>
              </a:ext>
            </a:extLst>
          </p:cNvPr>
          <p:cNvSpPr txBox="1">
            <a:spLocks/>
          </p:cNvSpPr>
          <p:nvPr userDrawn="1"/>
        </p:nvSpPr>
        <p:spPr>
          <a:xfrm>
            <a:off x="174567" y="381753"/>
            <a:ext cx="5976851" cy="615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854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8D018EC-0AFD-43D9-A44F-AE861BF44BEE}"/>
              </a:ext>
            </a:extLst>
          </p:cNvPr>
          <p:cNvGrpSpPr/>
          <p:nvPr userDrawn="1"/>
        </p:nvGrpSpPr>
        <p:grpSpPr>
          <a:xfrm>
            <a:off x="76005" y="139889"/>
            <a:ext cx="9067995" cy="6604747"/>
            <a:chOff x="76005" y="139889"/>
            <a:chExt cx="9067995" cy="660474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5BD3E9E-F4D9-46C6-9134-961FEA5275F2}"/>
                </a:ext>
              </a:extLst>
            </p:cNvPr>
            <p:cNvSpPr/>
            <p:nvPr userDrawn="1"/>
          </p:nvSpPr>
          <p:spPr>
            <a:xfrm>
              <a:off x="99753" y="340822"/>
              <a:ext cx="6758247" cy="698269"/>
            </a:xfrm>
            <a:custGeom>
              <a:avLst/>
              <a:gdLst>
                <a:gd name="connsiteX0" fmla="*/ 0 w 6758247"/>
                <a:gd name="connsiteY0" fmla="*/ 0 h 698269"/>
                <a:gd name="connsiteX1" fmla="*/ 6758247 w 6758247"/>
                <a:gd name="connsiteY1" fmla="*/ 0 h 698269"/>
                <a:gd name="connsiteX2" fmla="*/ 6059978 w 6758247"/>
                <a:gd name="connsiteY2" fmla="*/ 698269 h 698269"/>
                <a:gd name="connsiteX3" fmla="*/ 0 w 6758247"/>
                <a:gd name="connsiteY3" fmla="*/ 698269 h 698269"/>
                <a:gd name="connsiteX4" fmla="*/ 0 w 6758247"/>
                <a:gd name="connsiteY4" fmla="*/ 0 h 69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8247" h="698269">
                  <a:moveTo>
                    <a:pt x="0" y="0"/>
                  </a:moveTo>
                  <a:lnTo>
                    <a:pt x="6758247" y="0"/>
                  </a:lnTo>
                  <a:lnTo>
                    <a:pt x="6059978" y="698269"/>
                  </a:lnTo>
                  <a:lnTo>
                    <a:pt x="0" y="698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36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FE96EB4-10AB-4B51-BF6C-8E517E2AF9C7}"/>
                </a:ext>
              </a:extLst>
            </p:cNvPr>
            <p:cNvSpPr/>
            <p:nvPr userDrawn="1"/>
          </p:nvSpPr>
          <p:spPr>
            <a:xfrm>
              <a:off x="6362700" y="342900"/>
              <a:ext cx="1130300" cy="704850"/>
            </a:xfrm>
            <a:custGeom>
              <a:avLst/>
              <a:gdLst>
                <a:gd name="connsiteX0" fmla="*/ 698500 w 1130300"/>
                <a:gd name="connsiteY0" fmla="*/ 6350 h 704850"/>
                <a:gd name="connsiteX1" fmla="*/ 0 w 1130300"/>
                <a:gd name="connsiteY1" fmla="*/ 704850 h 704850"/>
                <a:gd name="connsiteX2" fmla="*/ 425450 w 1130300"/>
                <a:gd name="connsiteY2" fmla="*/ 704850 h 704850"/>
                <a:gd name="connsiteX3" fmla="*/ 1130300 w 1130300"/>
                <a:gd name="connsiteY3" fmla="*/ 0 h 704850"/>
                <a:gd name="connsiteX4" fmla="*/ 698500 w 1130300"/>
                <a:gd name="connsiteY4" fmla="*/ 635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300" h="704850">
                  <a:moveTo>
                    <a:pt x="698500" y="6350"/>
                  </a:moveTo>
                  <a:lnTo>
                    <a:pt x="0" y="704850"/>
                  </a:lnTo>
                  <a:lnTo>
                    <a:pt x="425450" y="704850"/>
                  </a:lnTo>
                  <a:lnTo>
                    <a:pt x="1130300" y="0"/>
                  </a:lnTo>
                  <a:lnTo>
                    <a:pt x="698500" y="6350"/>
                  </a:lnTo>
                  <a:close/>
                </a:path>
              </a:pathLst>
            </a:custGeom>
            <a:solidFill>
              <a:srgbClr val="A536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80B162E-1855-4478-9803-C0E5BF866E84}"/>
                </a:ext>
              </a:extLst>
            </p:cNvPr>
            <p:cNvSpPr/>
            <p:nvPr userDrawn="1"/>
          </p:nvSpPr>
          <p:spPr>
            <a:xfrm>
              <a:off x="7069282" y="347520"/>
              <a:ext cx="1130300" cy="704850"/>
            </a:xfrm>
            <a:custGeom>
              <a:avLst/>
              <a:gdLst>
                <a:gd name="connsiteX0" fmla="*/ 698500 w 1130300"/>
                <a:gd name="connsiteY0" fmla="*/ 6350 h 704850"/>
                <a:gd name="connsiteX1" fmla="*/ 0 w 1130300"/>
                <a:gd name="connsiteY1" fmla="*/ 704850 h 704850"/>
                <a:gd name="connsiteX2" fmla="*/ 425450 w 1130300"/>
                <a:gd name="connsiteY2" fmla="*/ 704850 h 704850"/>
                <a:gd name="connsiteX3" fmla="*/ 1130300 w 1130300"/>
                <a:gd name="connsiteY3" fmla="*/ 0 h 704850"/>
                <a:gd name="connsiteX4" fmla="*/ 698500 w 1130300"/>
                <a:gd name="connsiteY4" fmla="*/ 635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300" h="704850">
                  <a:moveTo>
                    <a:pt x="698500" y="6350"/>
                  </a:moveTo>
                  <a:lnTo>
                    <a:pt x="0" y="704850"/>
                  </a:lnTo>
                  <a:lnTo>
                    <a:pt x="425450" y="704850"/>
                  </a:lnTo>
                  <a:lnTo>
                    <a:pt x="1130300" y="0"/>
                  </a:lnTo>
                  <a:lnTo>
                    <a:pt x="698500" y="6350"/>
                  </a:lnTo>
                  <a:close/>
                </a:path>
              </a:pathLst>
            </a:custGeom>
            <a:solidFill>
              <a:srgbClr val="A536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black sign with white text&#10;&#10;Description automatically generated">
              <a:extLst>
                <a:ext uri="{FF2B5EF4-FFF2-40B4-BE49-F238E27FC236}">
                  <a16:creationId xmlns:a16="http://schemas.microsoft.com/office/drawing/2014/main" id="{49344B72-2709-4057-9155-23135BB4C6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889" y="139889"/>
              <a:ext cx="1120111" cy="1120111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587E4BF-57BE-4342-88FD-AAB21BBBB4E0}"/>
                </a:ext>
              </a:extLst>
            </p:cNvPr>
            <p:cNvGrpSpPr/>
            <p:nvPr userDrawn="1"/>
          </p:nvGrpSpPr>
          <p:grpSpPr>
            <a:xfrm>
              <a:off x="76005" y="6476247"/>
              <a:ext cx="8991989" cy="268389"/>
              <a:chOff x="77196" y="5777345"/>
              <a:chExt cx="8991989" cy="268389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C5220ED2-A423-42D1-841F-4D601220BF88}"/>
                  </a:ext>
                </a:extLst>
              </p:cNvPr>
              <p:cNvSpPr/>
              <p:nvPr userDrawn="1"/>
            </p:nvSpPr>
            <p:spPr>
              <a:xfrm>
                <a:off x="116378" y="5777345"/>
                <a:ext cx="8952807" cy="266008"/>
              </a:xfrm>
              <a:custGeom>
                <a:avLst/>
                <a:gdLst>
                  <a:gd name="connsiteX0" fmla="*/ 0 w 8952807"/>
                  <a:gd name="connsiteY0" fmla="*/ 266008 h 266008"/>
                  <a:gd name="connsiteX1" fmla="*/ 8952807 w 8952807"/>
                  <a:gd name="connsiteY1" fmla="*/ 266008 h 266008"/>
                  <a:gd name="connsiteX2" fmla="*/ 8952807 w 8952807"/>
                  <a:gd name="connsiteY2" fmla="*/ 0 h 266008"/>
                  <a:gd name="connsiteX3" fmla="*/ 0 w 8952807"/>
                  <a:gd name="connsiteY3" fmla="*/ 266008 h 266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2807" h="266008">
                    <a:moveTo>
                      <a:pt x="0" y="266008"/>
                    </a:moveTo>
                    <a:lnTo>
                      <a:pt x="8952807" y="266008"/>
                    </a:lnTo>
                    <a:lnTo>
                      <a:pt x="8952807" y="0"/>
                    </a:lnTo>
                    <a:lnTo>
                      <a:pt x="0" y="266008"/>
                    </a:lnTo>
                    <a:close/>
                  </a:path>
                </a:pathLst>
              </a:custGeom>
              <a:solidFill>
                <a:srgbClr val="A53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734FDCBA-A56F-4FBA-9346-CB875B9C3668}"/>
                  </a:ext>
                </a:extLst>
              </p:cNvPr>
              <p:cNvSpPr/>
              <p:nvPr userDrawn="1"/>
            </p:nvSpPr>
            <p:spPr>
              <a:xfrm rot="10800000">
                <a:off x="77196" y="5779726"/>
                <a:ext cx="8952807" cy="266008"/>
              </a:xfrm>
              <a:custGeom>
                <a:avLst/>
                <a:gdLst>
                  <a:gd name="connsiteX0" fmla="*/ 0 w 8952807"/>
                  <a:gd name="connsiteY0" fmla="*/ 266008 h 266008"/>
                  <a:gd name="connsiteX1" fmla="*/ 8952807 w 8952807"/>
                  <a:gd name="connsiteY1" fmla="*/ 266008 h 266008"/>
                  <a:gd name="connsiteX2" fmla="*/ 8952807 w 8952807"/>
                  <a:gd name="connsiteY2" fmla="*/ 0 h 266008"/>
                  <a:gd name="connsiteX3" fmla="*/ 0 w 8952807"/>
                  <a:gd name="connsiteY3" fmla="*/ 266008 h 266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2807" h="266008">
                    <a:moveTo>
                      <a:pt x="0" y="266008"/>
                    </a:moveTo>
                    <a:lnTo>
                      <a:pt x="8952807" y="266008"/>
                    </a:lnTo>
                    <a:lnTo>
                      <a:pt x="8952807" y="0"/>
                    </a:lnTo>
                    <a:lnTo>
                      <a:pt x="0" y="266008"/>
                    </a:lnTo>
                    <a:close/>
                  </a:path>
                </a:pathLst>
              </a:custGeom>
              <a:solidFill>
                <a:srgbClr val="A53638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C83DCBFC-583C-43B3-9A87-57CC866E0F69}"/>
              </a:ext>
            </a:extLst>
          </p:cNvPr>
          <p:cNvSpPr txBox="1">
            <a:spLocks/>
          </p:cNvSpPr>
          <p:nvPr userDrawn="1"/>
        </p:nvSpPr>
        <p:spPr>
          <a:xfrm>
            <a:off x="174567" y="381753"/>
            <a:ext cx="5976851" cy="615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13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900" y="1269366"/>
            <a:ext cx="47434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269366"/>
            <a:ext cx="2949178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32EBAE3-3DD7-41CE-8061-61D38BEA2408}"/>
              </a:ext>
            </a:extLst>
          </p:cNvPr>
          <p:cNvGrpSpPr/>
          <p:nvPr userDrawn="1"/>
        </p:nvGrpSpPr>
        <p:grpSpPr>
          <a:xfrm>
            <a:off x="76005" y="139889"/>
            <a:ext cx="9067995" cy="6604747"/>
            <a:chOff x="76005" y="139889"/>
            <a:chExt cx="9067995" cy="660474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06ADB41-AD96-45DD-9507-805067601535}"/>
                </a:ext>
              </a:extLst>
            </p:cNvPr>
            <p:cNvSpPr/>
            <p:nvPr userDrawn="1"/>
          </p:nvSpPr>
          <p:spPr>
            <a:xfrm>
              <a:off x="99753" y="340822"/>
              <a:ext cx="6758247" cy="698269"/>
            </a:xfrm>
            <a:custGeom>
              <a:avLst/>
              <a:gdLst>
                <a:gd name="connsiteX0" fmla="*/ 0 w 6758247"/>
                <a:gd name="connsiteY0" fmla="*/ 0 h 698269"/>
                <a:gd name="connsiteX1" fmla="*/ 6758247 w 6758247"/>
                <a:gd name="connsiteY1" fmla="*/ 0 h 698269"/>
                <a:gd name="connsiteX2" fmla="*/ 6059978 w 6758247"/>
                <a:gd name="connsiteY2" fmla="*/ 698269 h 698269"/>
                <a:gd name="connsiteX3" fmla="*/ 0 w 6758247"/>
                <a:gd name="connsiteY3" fmla="*/ 698269 h 698269"/>
                <a:gd name="connsiteX4" fmla="*/ 0 w 6758247"/>
                <a:gd name="connsiteY4" fmla="*/ 0 h 69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8247" h="698269">
                  <a:moveTo>
                    <a:pt x="0" y="0"/>
                  </a:moveTo>
                  <a:lnTo>
                    <a:pt x="6758247" y="0"/>
                  </a:lnTo>
                  <a:lnTo>
                    <a:pt x="6059978" y="698269"/>
                  </a:lnTo>
                  <a:lnTo>
                    <a:pt x="0" y="698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36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78E5A4A-10E7-4F05-932D-12FE83930528}"/>
                </a:ext>
              </a:extLst>
            </p:cNvPr>
            <p:cNvSpPr/>
            <p:nvPr userDrawn="1"/>
          </p:nvSpPr>
          <p:spPr>
            <a:xfrm>
              <a:off x="6362700" y="342900"/>
              <a:ext cx="1130300" cy="704850"/>
            </a:xfrm>
            <a:custGeom>
              <a:avLst/>
              <a:gdLst>
                <a:gd name="connsiteX0" fmla="*/ 698500 w 1130300"/>
                <a:gd name="connsiteY0" fmla="*/ 6350 h 704850"/>
                <a:gd name="connsiteX1" fmla="*/ 0 w 1130300"/>
                <a:gd name="connsiteY1" fmla="*/ 704850 h 704850"/>
                <a:gd name="connsiteX2" fmla="*/ 425450 w 1130300"/>
                <a:gd name="connsiteY2" fmla="*/ 704850 h 704850"/>
                <a:gd name="connsiteX3" fmla="*/ 1130300 w 1130300"/>
                <a:gd name="connsiteY3" fmla="*/ 0 h 704850"/>
                <a:gd name="connsiteX4" fmla="*/ 698500 w 1130300"/>
                <a:gd name="connsiteY4" fmla="*/ 635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300" h="704850">
                  <a:moveTo>
                    <a:pt x="698500" y="6350"/>
                  </a:moveTo>
                  <a:lnTo>
                    <a:pt x="0" y="704850"/>
                  </a:lnTo>
                  <a:lnTo>
                    <a:pt x="425450" y="704850"/>
                  </a:lnTo>
                  <a:lnTo>
                    <a:pt x="1130300" y="0"/>
                  </a:lnTo>
                  <a:lnTo>
                    <a:pt x="698500" y="6350"/>
                  </a:lnTo>
                  <a:close/>
                </a:path>
              </a:pathLst>
            </a:custGeom>
            <a:solidFill>
              <a:srgbClr val="A536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8FF95D7-7538-4BA8-AE7D-766EB97D03BE}"/>
                </a:ext>
              </a:extLst>
            </p:cNvPr>
            <p:cNvSpPr/>
            <p:nvPr userDrawn="1"/>
          </p:nvSpPr>
          <p:spPr>
            <a:xfrm>
              <a:off x="7069282" y="347520"/>
              <a:ext cx="1130300" cy="704850"/>
            </a:xfrm>
            <a:custGeom>
              <a:avLst/>
              <a:gdLst>
                <a:gd name="connsiteX0" fmla="*/ 698500 w 1130300"/>
                <a:gd name="connsiteY0" fmla="*/ 6350 h 704850"/>
                <a:gd name="connsiteX1" fmla="*/ 0 w 1130300"/>
                <a:gd name="connsiteY1" fmla="*/ 704850 h 704850"/>
                <a:gd name="connsiteX2" fmla="*/ 425450 w 1130300"/>
                <a:gd name="connsiteY2" fmla="*/ 704850 h 704850"/>
                <a:gd name="connsiteX3" fmla="*/ 1130300 w 1130300"/>
                <a:gd name="connsiteY3" fmla="*/ 0 h 704850"/>
                <a:gd name="connsiteX4" fmla="*/ 698500 w 1130300"/>
                <a:gd name="connsiteY4" fmla="*/ 635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300" h="704850">
                  <a:moveTo>
                    <a:pt x="698500" y="6350"/>
                  </a:moveTo>
                  <a:lnTo>
                    <a:pt x="0" y="704850"/>
                  </a:lnTo>
                  <a:lnTo>
                    <a:pt x="425450" y="704850"/>
                  </a:lnTo>
                  <a:lnTo>
                    <a:pt x="1130300" y="0"/>
                  </a:lnTo>
                  <a:lnTo>
                    <a:pt x="698500" y="6350"/>
                  </a:lnTo>
                  <a:close/>
                </a:path>
              </a:pathLst>
            </a:custGeom>
            <a:solidFill>
              <a:srgbClr val="A536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black sign with white text&#10;&#10;Description automatically generated">
              <a:extLst>
                <a:ext uri="{FF2B5EF4-FFF2-40B4-BE49-F238E27FC236}">
                  <a16:creationId xmlns:a16="http://schemas.microsoft.com/office/drawing/2014/main" id="{87EFCE95-32EB-4F94-BAD8-06C0904C0D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889" y="139889"/>
              <a:ext cx="1120111" cy="1120111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3365153-F9CC-4CE8-8909-1D35612A5FC2}"/>
                </a:ext>
              </a:extLst>
            </p:cNvPr>
            <p:cNvGrpSpPr/>
            <p:nvPr userDrawn="1"/>
          </p:nvGrpSpPr>
          <p:grpSpPr>
            <a:xfrm>
              <a:off x="76005" y="6476247"/>
              <a:ext cx="8991989" cy="268389"/>
              <a:chOff x="77196" y="5777345"/>
              <a:chExt cx="8991989" cy="268389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9D37888-5DBE-491B-8369-44E4EC29B393}"/>
                  </a:ext>
                </a:extLst>
              </p:cNvPr>
              <p:cNvSpPr/>
              <p:nvPr userDrawn="1"/>
            </p:nvSpPr>
            <p:spPr>
              <a:xfrm>
                <a:off x="116378" y="5777345"/>
                <a:ext cx="8952807" cy="266008"/>
              </a:xfrm>
              <a:custGeom>
                <a:avLst/>
                <a:gdLst>
                  <a:gd name="connsiteX0" fmla="*/ 0 w 8952807"/>
                  <a:gd name="connsiteY0" fmla="*/ 266008 h 266008"/>
                  <a:gd name="connsiteX1" fmla="*/ 8952807 w 8952807"/>
                  <a:gd name="connsiteY1" fmla="*/ 266008 h 266008"/>
                  <a:gd name="connsiteX2" fmla="*/ 8952807 w 8952807"/>
                  <a:gd name="connsiteY2" fmla="*/ 0 h 266008"/>
                  <a:gd name="connsiteX3" fmla="*/ 0 w 8952807"/>
                  <a:gd name="connsiteY3" fmla="*/ 266008 h 266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2807" h="266008">
                    <a:moveTo>
                      <a:pt x="0" y="266008"/>
                    </a:moveTo>
                    <a:lnTo>
                      <a:pt x="8952807" y="266008"/>
                    </a:lnTo>
                    <a:lnTo>
                      <a:pt x="8952807" y="0"/>
                    </a:lnTo>
                    <a:lnTo>
                      <a:pt x="0" y="266008"/>
                    </a:lnTo>
                    <a:close/>
                  </a:path>
                </a:pathLst>
              </a:custGeom>
              <a:solidFill>
                <a:srgbClr val="A53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454D3C1-07A1-4CFC-B150-2502DE3C308F}"/>
                  </a:ext>
                </a:extLst>
              </p:cNvPr>
              <p:cNvSpPr/>
              <p:nvPr userDrawn="1"/>
            </p:nvSpPr>
            <p:spPr>
              <a:xfrm rot="10800000">
                <a:off x="77196" y="5779726"/>
                <a:ext cx="8952807" cy="266008"/>
              </a:xfrm>
              <a:custGeom>
                <a:avLst/>
                <a:gdLst>
                  <a:gd name="connsiteX0" fmla="*/ 0 w 8952807"/>
                  <a:gd name="connsiteY0" fmla="*/ 266008 h 266008"/>
                  <a:gd name="connsiteX1" fmla="*/ 8952807 w 8952807"/>
                  <a:gd name="connsiteY1" fmla="*/ 266008 h 266008"/>
                  <a:gd name="connsiteX2" fmla="*/ 8952807 w 8952807"/>
                  <a:gd name="connsiteY2" fmla="*/ 0 h 266008"/>
                  <a:gd name="connsiteX3" fmla="*/ 0 w 8952807"/>
                  <a:gd name="connsiteY3" fmla="*/ 266008 h 266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2807" h="266008">
                    <a:moveTo>
                      <a:pt x="0" y="266008"/>
                    </a:moveTo>
                    <a:lnTo>
                      <a:pt x="8952807" y="266008"/>
                    </a:lnTo>
                    <a:lnTo>
                      <a:pt x="8952807" y="0"/>
                    </a:lnTo>
                    <a:lnTo>
                      <a:pt x="0" y="266008"/>
                    </a:lnTo>
                    <a:close/>
                  </a:path>
                </a:pathLst>
              </a:custGeom>
              <a:solidFill>
                <a:srgbClr val="A53638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2240A158-D2ED-4973-A450-753FA38CF421}"/>
              </a:ext>
            </a:extLst>
          </p:cNvPr>
          <p:cNvSpPr txBox="1">
            <a:spLocks/>
          </p:cNvSpPr>
          <p:nvPr userDrawn="1"/>
        </p:nvSpPr>
        <p:spPr>
          <a:xfrm>
            <a:off x="174567" y="381753"/>
            <a:ext cx="5976851" cy="615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64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6200" y="1262078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1262078"/>
            <a:ext cx="2949178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28EF296-BA28-43E0-BB47-9150711843A3}"/>
              </a:ext>
            </a:extLst>
          </p:cNvPr>
          <p:cNvGrpSpPr/>
          <p:nvPr userDrawn="1"/>
        </p:nvGrpSpPr>
        <p:grpSpPr>
          <a:xfrm>
            <a:off x="76005" y="139889"/>
            <a:ext cx="9067995" cy="6604747"/>
            <a:chOff x="76005" y="139889"/>
            <a:chExt cx="9067995" cy="660474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EEFD5EC-1E99-4481-B050-04944EDFD998}"/>
                </a:ext>
              </a:extLst>
            </p:cNvPr>
            <p:cNvSpPr/>
            <p:nvPr userDrawn="1"/>
          </p:nvSpPr>
          <p:spPr>
            <a:xfrm>
              <a:off x="99753" y="340822"/>
              <a:ext cx="6758247" cy="698269"/>
            </a:xfrm>
            <a:custGeom>
              <a:avLst/>
              <a:gdLst>
                <a:gd name="connsiteX0" fmla="*/ 0 w 6758247"/>
                <a:gd name="connsiteY0" fmla="*/ 0 h 698269"/>
                <a:gd name="connsiteX1" fmla="*/ 6758247 w 6758247"/>
                <a:gd name="connsiteY1" fmla="*/ 0 h 698269"/>
                <a:gd name="connsiteX2" fmla="*/ 6059978 w 6758247"/>
                <a:gd name="connsiteY2" fmla="*/ 698269 h 698269"/>
                <a:gd name="connsiteX3" fmla="*/ 0 w 6758247"/>
                <a:gd name="connsiteY3" fmla="*/ 698269 h 698269"/>
                <a:gd name="connsiteX4" fmla="*/ 0 w 6758247"/>
                <a:gd name="connsiteY4" fmla="*/ 0 h 69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8247" h="698269">
                  <a:moveTo>
                    <a:pt x="0" y="0"/>
                  </a:moveTo>
                  <a:lnTo>
                    <a:pt x="6758247" y="0"/>
                  </a:lnTo>
                  <a:lnTo>
                    <a:pt x="6059978" y="698269"/>
                  </a:lnTo>
                  <a:lnTo>
                    <a:pt x="0" y="698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36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2BAEB61-063C-40A6-802C-A8D744FA1E04}"/>
                </a:ext>
              </a:extLst>
            </p:cNvPr>
            <p:cNvSpPr/>
            <p:nvPr userDrawn="1"/>
          </p:nvSpPr>
          <p:spPr>
            <a:xfrm>
              <a:off x="6362700" y="342900"/>
              <a:ext cx="1130300" cy="704850"/>
            </a:xfrm>
            <a:custGeom>
              <a:avLst/>
              <a:gdLst>
                <a:gd name="connsiteX0" fmla="*/ 698500 w 1130300"/>
                <a:gd name="connsiteY0" fmla="*/ 6350 h 704850"/>
                <a:gd name="connsiteX1" fmla="*/ 0 w 1130300"/>
                <a:gd name="connsiteY1" fmla="*/ 704850 h 704850"/>
                <a:gd name="connsiteX2" fmla="*/ 425450 w 1130300"/>
                <a:gd name="connsiteY2" fmla="*/ 704850 h 704850"/>
                <a:gd name="connsiteX3" fmla="*/ 1130300 w 1130300"/>
                <a:gd name="connsiteY3" fmla="*/ 0 h 704850"/>
                <a:gd name="connsiteX4" fmla="*/ 698500 w 1130300"/>
                <a:gd name="connsiteY4" fmla="*/ 635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300" h="704850">
                  <a:moveTo>
                    <a:pt x="698500" y="6350"/>
                  </a:moveTo>
                  <a:lnTo>
                    <a:pt x="0" y="704850"/>
                  </a:lnTo>
                  <a:lnTo>
                    <a:pt x="425450" y="704850"/>
                  </a:lnTo>
                  <a:lnTo>
                    <a:pt x="1130300" y="0"/>
                  </a:lnTo>
                  <a:lnTo>
                    <a:pt x="698500" y="6350"/>
                  </a:lnTo>
                  <a:close/>
                </a:path>
              </a:pathLst>
            </a:custGeom>
            <a:solidFill>
              <a:srgbClr val="A536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50C3B7A-D9E7-4E96-BE59-C29A3F0932F7}"/>
                </a:ext>
              </a:extLst>
            </p:cNvPr>
            <p:cNvSpPr/>
            <p:nvPr userDrawn="1"/>
          </p:nvSpPr>
          <p:spPr>
            <a:xfrm>
              <a:off x="7069282" y="347520"/>
              <a:ext cx="1130300" cy="704850"/>
            </a:xfrm>
            <a:custGeom>
              <a:avLst/>
              <a:gdLst>
                <a:gd name="connsiteX0" fmla="*/ 698500 w 1130300"/>
                <a:gd name="connsiteY0" fmla="*/ 6350 h 704850"/>
                <a:gd name="connsiteX1" fmla="*/ 0 w 1130300"/>
                <a:gd name="connsiteY1" fmla="*/ 704850 h 704850"/>
                <a:gd name="connsiteX2" fmla="*/ 425450 w 1130300"/>
                <a:gd name="connsiteY2" fmla="*/ 704850 h 704850"/>
                <a:gd name="connsiteX3" fmla="*/ 1130300 w 1130300"/>
                <a:gd name="connsiteY3" fmla="*/ 0 h 704850"/>
                <a:gd name="connsiteX4" fmla="*/ 698500 w 1130300"/>
                <a:gd name="connsiteY4" fmla="*/ 635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300" h="704850">
                  <a:moveTo>
                    <a:pt x="698500" y="6350"/>
                  </a:moveTo>
                  <a:lnTo>
                    <a:pt x="0" y="704850"/>
                  </a:lnTo>
                  <a:lnTo>
                    <a:pt x="425450" y="704850"/>
                  </a:lnTo>
                  <a:lnTo>
                    <a:pt x="1130300" y="0"/>
                  </a:lnTo>
                  <a:lnTo>
                    <a:pt x="698500" y="6350"/>
                  </a:lnTo>
                  <a:close/>
                </a:path>
              </a:pathLst>
            </a:custGeom>
            <a:solidFill>
              <a:srgbClr val="A536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black sign with white text&#10;&#10;Description automatically generated">
              <a:extLst>
                <a:ext uri="{FF2B5EF4-FFF2-40B4-BE49-F238E27FC236}">
                  <a16:creationId xmlns:a16="http://schemas.microsoft.com/office/drawing/2014/main" id="{F8ECEA95-F22D-4A8F-BE48-99C0EDD820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889" y="139889"/>
              <a:ext cx="1120111" cy="1120111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851F400-E8B4-47B8-8A56-D5C21D48360B}"/>
                </a:ext>
              </a:extLst>
            </p:cNvPr>
            <p:cNvGrpSpPr/>
            <p:nvPr userDrawn="1"/>
          </p:nvGrpSpPr>
          <p:grpSpPr>
            <a:xfrm>
              <a:off x="76005" y="6476247"/>
              <a:ext cx="8991989" cy="268389"/>
              <a:chOff x="77196" y="5777345"/>
              <a:chExt cx="8991989" cy="268389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94D2C25-E653-4B9F-B265-FE333540BE5C}"/>
                  </a:ext>
                </a:extLst>
              </p:cNvPr>
              <p:cNvSpPr/>
              <p:nvPr userDrawn="1"/>
            </p:nvSpPr>
            <p:spPr>
              <a:xfrm>
                <a:off x="116378" y="5777345"/>
                <a:ext cx="8952807" cy="266008"/>
              </a:xfrm>
              <a:custGeom>
                <a:avLst/>
                <a:gdLst>
                  <a:gd name="connsiteX0" fmla="*/ 0 w 8952807"/>
                  <a:gd name="connsiteY0" fmla="*/ 266008 h 266008"/>
                  <a:gd name="connsiteX1" fmla="*/ 8952807 w 8952807"/>
                  <a:gd name="connsiteY1" fmla="*/ 266008 h 266008"/>
                  <a:gd name="connsiteX2" fmla="*/ 8952807 w 8952807"/>
                  <a:gd name="connsiteY2" fmla="*/ 0 h 266008"/>
                  <a:gd name="connsiteX3" fmla="*/ 0 w 8952807"/>
                  <a:gd name="connsiteY3" fmla="*/ 266008 h 266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2807" h="266008">
                    <a:moveTo>
                      <a:pt x="0" y="266008"/>
                    </a:moveTo>
                    <a:lnTo>
                      <a:pt x="8952807" y="266008"/>
                    </a:lnTo>
                    <a:lnTo>
                      <a:pt x="8952807" y="0"/>
                    </a:lnTo>
                    <a:lnTo>
                      <a:pt x="0" y="266008"/>
                    </a:lnTo>
                    <a:close/>
                  </a:path>
                </a:pathLst>
              </a:custGeom>
              <a:solidFill>
                <a:srgbClr val="A53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75817B85-838C-4E74-9F5E-B6C262EE35C7}"/>
                  </a:ext>
                </a:extLst>
              </p:cNvPr>
              <p:cNvSpPr/>
              <p:nvPr userDrawn="1"/>
            </p:nvSpPr>
            <p:spPr>
              <a:xfrm rot="10800000">
                <a:off x="77196" y="5779726"/>
                <a:ext cx="8952807" cy="266008"/>
              </a:xfrm>
              <a:custGeom>
                <a:avLst/>
                <a:gdLst>
                  <a:gd name="connsiteX0" fmla="*/ 0 w 8952807"/>
                  <a:gd name="connsiteY0" fmla="*/ 266008 h 266008"/>
                  <a:gd name="connsiteX1" fmla="*/ 8952807 w 8952807"/>
                  <a:gd name="connsiteY1" fmla="*/ 266008 h 266008"/>
                  <a:gd name="connsiteX2" fmla="*/ 8952807 w 8952807"/>
                  <a:gd name="connsiteY2" fmla="*/ 0 h 266008"/>
                  <a:gd name="connsiteX3" fmla="*/ 0 w 8952807"/>
                  <a:gd name="connsiteY3" fmla="*/ 266008 h 266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2807" h="266008">
                    <a:moveTo>
                      <a:pt x="0" y="266008"/>
                    </a:moveTo>
                    <a:lnTo>
                      <a:pt x="8952807" y="266008"/>
                    </a:lnTo>
                    <a:lnTo>
                      <a:pt x="8952807" y="0"/>
                    </a:lnTo>
                    <a:lnTo>
                      <a:pt x="0" y="266008"/>
                    </a:lnTo>
                    <a:close/>
                  </a:path>
                </a:pathLst>
              </a:custGeom>
              <a:solidFill>
                <a:srgbClr val="A53638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6F1798AB-7B51-4405-BC87-A85124A42637}"/>
              </a:ext>
            </a:extLst>
          </p:cNvPr>
          <p:cNvSpPr txBox="1">
            <a:spLocks/>
          </p:cNvSpPr>
          <p:nvPr userDrawn="1"/>
        </p:nvSpPr>
        <p:spPr>
          <a:xfrm>
            <a:off x="174567" y="381753"/>
            <a:ext cx="5976851" cy="615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4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80" r:id="rId6"/>
    <p:sldLayoutId id="214748368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24D1-6B60-4C2E-B0DE-B60CBCA71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55800"/>
            <a:ext cx="7772400" cy="2387600"/>
          </a:xfrm>
        </p:spPr>
        <p:txBody>
          <a:bodyPr/>
          <a:lstStyle/>
          <a:p>
            <a:r>
              <a:rPr lang="en-US" dirty="0"/>
              <a:t>Residential Dog Runs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A2AC31-FC36-4A4C-8B6A-4751D8060A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Sept. 30, 2021 – Council Work Session</a:t>
            </a:r>
          </a:p>
        </p:txBody>
      </p:sp>
    </p:spTree>
    <p:extLst>
      <p:ext uri="{BB962C8B-B14F-4D97-AF65-F5344CB8AC3E}">
        <p14:creationId xmlns:p14="http://schemas.microsoft.com/office/powerpoint/2010/main" val="1740174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70DD49-104F-4C9A-84D6-085F7B17B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Currently, because dog runs in residential areas are generally not permanent structures, they are not subject to building setbacks / etc.</a:t>
            </a:r>
          </a:p>
          <a:p>
            <a:r>
              <a:rPr lang="en-US" dirty="0"/>
              <a:t>There are no specific regulations in the Unified Development Ordinance (UDO) or the Lansing Municipal Code (LMC) regarding dog runs in residential areas.</a:t>
            </a:r>
          </a:p>
          <a:p>
            <a:r>
              <a:rPr lang="en-US" dirty="0"/>
              <a:t>If the run was more than 120 sq. ft. of enclosed space (i.e. a building with a run attached to it), then a building permit would be required, and the structure would be subject to building setbacks / etc.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F78B63-0623-4F2C-AF42-4602499DF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regulations</a:t>
            </a:r>
          </a:p>
        </p:txBody>
      </p:sp>
    </p:spTree>
    <p:extLst>
      <p:ext uri="{BB962C8B-B14F-4D97-AF65-F5344CB8AC3E}">
        <p14:creationId xmlns:p14="http://schemas.microsoft.com/office/powerpoint/2010/main" val="3858505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D69717-9D28-4564-A6D5-17FB1407D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Staff reached out to other jurisdictions to find out how they regulate dog runs in residential areas:</a:t>
            </a:r>
          </a:p>
          <a:p>
            <a:pPr lvl="1"/>
            <a:r>
              <a:rPr lang="en-US" dirty="0"/>
              <a:t>Leavenworth</a:t>
            </a:r>
          </a:p>
          <a:p>
            <a:pPr lvl="1"/>
            <a:r>
              <a:rPr lang="en-US" dirty="0"/>
              <a:t>Tonganoxie</a:t>
            </a:r>
          </a:p>
          <a:p>
            <a:pPr lvl="1"/>
            <a:r>
              <a:rPr lang="en-US" dirty="0"/>
              <a:t>Basehor</a:t>
            </a:r>
          </a:p>
          <a:p>
            <a:pPr lvl="1"/>
            <a:r>
              <a:rPr lang="en-US" dirty="0"/>
              <a:t>Olathe</a:t>
            </a:r>
          </a:p>
          <a:p>
            <a:pPr lvl="1"/>
            <a:r>
              <a:rPr lang="en-US" dirty="0"/>
              <a:t>Shawnee</a:t>
            </a:r>
          </a:p>
          <a:p>
            <a:pPr lvl="1"/>
            <a:r>
              <a:rPr lang="en-US" dirty="0"/>
              <a:t>Overland Park</a:t>
            </a:r>
          </a:p>
          <a:p>
            <a:pPr lvl="1"/>
            <a:r>
              <a:rPr lang="en-US" dirty="0"/>
              <a:t>Merriam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FA8B32-207E-454E-AB8C-892836248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Jurisdictions</a:t>
            </a:r>
          </a:p>
        </p:txBody>
      </p:sp>
    </p:spTree>
    <p:extLst>
      <p:ext uri="{BB962C8B-B14F-4D97-AF65-F5344CB8AC3E}">
        <p14:creationId xmlns:p14="http://schemas.microsoft.com/office/powerpoint/2010/main" val="1800362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4E31A7-BD75-4A26-8CD5-E657D920E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Leavenworth</a:t>
            </a:r>
          </a:p>
          <a:p>
            <a:pPr lvl="1"/>
            <a:r>
              <a:rPr lang="en-US" dirty="0"/>
              <a:t>Subject to fencing requirements, but not setbacks.</a:t>
            </a:r>
          </a:p>
          <a:p>
            <a:r>
              <a:rPr lang="en-US" dirty="0"/>
              <a:t>Tonganoxie</a:t>
            </a:r>
          </a:p>
          <a:p>
            <a:pPr lvl="1"/>
            <a:r>
              <a:rPr lang="en-US" dirty="0"/>
              <a:t>No response to inquiry</a:t>
            </a:r>
          </a:p>
          <a:p>
            <a:r>
              <a:rPr lang="en-US" dirty="0"/>
              <a:t>Basehor</a:t>
            </a:r>
          </a:p>
          <a:p>
            <a:pPr lvl="1"/>
            <a:r>
              <a:rPr lang="en-US" dirty="0"/>
              <a:t>No restrictions so long as it is not being used for kenneling or breeding</a:t>
            </a:r>
          </a:p>
          <a:p>
            <a:r>
              <a:rPr lang="en-US" dirty="0"/>
              <a:t>Olathe</a:t>
            </a:r>
          </a:p>
          <a:p>
            <a:pPr lvl="1"/>
            <a:r>
              <a:rPr lang="en-US" dirty="0"/>
              <a:t>Must be in rear yard</a:t>
            </a:r>
          </a:p>
          <a:p>
            <a:pPr lvl="1"/>
            <a:r>
              <a:rPr lang="en-US" dirty="0"/>
              <a:t>Must be 6 feet from property lines and 40 feet from neighboring dwelling units.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127E24-1FC6-4395-B632-92916FC5D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Jurisdictions (cont.)</a:t>
            </a:r>
          </a:p>
        </p:txBody>
      </p:sp>
    </p:spTree>
    <p:extLst>
      <p:ext uri="{BB962C8B-B14F-4D97-AF65-F5344CB8AC3E}">
        <p14:creationId xmlns:p14="http://schemas.microsoft.com/office/powerpoint/2010/main" val="3220700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4E31A7-BD75-4A26-8CD5-E657D920E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Shawnee</a:t>
            </a:r>
          </a:p>
          <a:p>
            <a:pPr lvl="1"/>
            <a:r>
              <a:rPr lang="en-US" dirty="0"/>
              <a:t>Must meet fence requirements</a:t>
            </a:r>
          </a:p>
          <a:p>
            <a:pPr lvl="1"/>
            <a:r>
              <a:rPr lang="en-US" dirty="0"/>
              <a:t>Cannot be in front yard</a:t>
            </a:r>
          </a:p>
          <a:p>
            <a:r>
              <a:rPr lang="en-US" dirty="0"/>
              <a:t>Overland Park</a:t>
            </a:r>
          </a:p>
          <a:p>
            <a:pPr lvl="1"/>
            <a:r>
              <a:rPr lang="en-US" dirty="0"/>
              <a:t>No requirements (no permits for any structure less than 200 sq. ft.)</a:t>
            </a:r>
          </a:p>
          <a:p>
            <a:r>
              <a:rPr lang="en-US" dirty="0"/>
              <a:t>Merriam</a:t>
            </a:r>
          </a:p>
          <a:p>
            <a:pPr lvl="1"/>
            <a:r>
              <a:rPr lang="en-US" dirty="0"/>
              <a:t>No specific requirements</a:t>
            </a:r>
          </a:p>
          <a:p>
            <a:pPr lvl="1"/>
            <a:r>
              <a:rPr lang="en-US" dirty="0"/>
              <a:t>Would likely apply accessory structure setbacks and fence requirements</a:t>
            </a:r>
          </a:p>
          <a:p>
            <a:pPr lvl="2"/>
            <a:r>
              <a:rPr lang="en-US" dirty="0"/>
              <a:t>(Could not be taller than six feet, must be 10 feet from primary structure, seven feet from side and rear yard property lines, and located behind the front building line)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127E24-1FC6-4395-B632-92916FC5D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Jurisdictions (cont.)</a:t>
            </a:r>
          </a:p>
        </p:txBody>
      </p:sp>
    </p:spTree>
    <p:extLst>
      <p:ext uri="{BB962C8B-B14F-4D97-AF65-F5344CB8AC3E}">
        <p14:creationId xmlns:p14="http://schemas.microsoft.com/office/powerpoint/2010/main" val="500550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C10C5C-A60F-4258-880B-B25FA6699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</p:spPr>
        <p:txBody>
          <a:bodyPr/>
          <a:lstStyle/>
          <a:p>
            <a:r>
              <a:rPr lang="en-US" dirty="0"/>
              <a:t>Questions / Discussion?</a:t>
            </a:r>
          </a:p>
        </p:txBody>
      </p:sp>
    </p:spTree>
    <p:extLst>
      <p:ext uri="{BB962C8B-B14F-4D97-AF65-F5344CB8AC3E}">
        <p14:creationId xmlns:p14="http://schemas.microsoft.com/office/powerpoint/2010/main" val="1980435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D5C9984-C193-4516-B0A0-7321A896BE29}" vid="{1135BC55-CBBC-44FE-9237-A008179CA17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9C0F3AFB00794A9D7CF9A1BEE86DB3" ma:contentTypeVersion="15" ma:contentTypeDescription="Create a new document." ma:contentTypeScope="" ma:versionID="c1b159b535b8a7ab97d3ba54abfacca2">
  <xsd:schema xmlns:xsd="http://www.w3.org/2001/XMLSchema" xmlns:xs="http://www.w3.org/2001/XMLSchema" xmlns:p="http://schemas.microsoft.com/office/2006/metadata/properties" xmlns:ns1="http://schemas.microsoft.com/sharepoint/v3" xmlns:ns3="f0ef4956-77b2-4519-8aa2-934ff612ff98" xmlns:ns4="d7f45d13-265e-47cc-b3a7-2916593a7e14" targetNamespace="http://schemas.microsoft.com/office/2006/metadata/properties" ma:root="true" ma:fieldsID="1ecd0efae3aae4433223258bc6ae5808" ns1:_="" ns3:_="" ns4:_="">
    <xsd:import namespace="http://schemas.microsoft.com/sharepoint/v3"/>
    <xsd:import namespace="f0ef4956-77b2-4519-8aa2-934ff612ff98"/>
    <xsd:import namespace="d7f45d13-265e-47cc-b3a7-2916593a7e1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ef4956-77b2-4519-8aa2-934ff612ff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f45d13-265e-47cc-b3a7-2916593a7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A2BA3F-05DD-4C71-B3A3-E2173CAA98E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BDC03D6A-842D-4BE0-A4CD-BFD935934B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DD2302-E615-4542-916F-CB83FF8309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0ef4956-77b2-4519-8aa2-934ff612ff98"/>
    <ds:schemaRef ds:uri="d7f45d13-265e-47cc-b3a7-2916593a7e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City Council Presentations</Template>
  <TotalTime>124</TotalTime>
  <Words>282</Words>
  <Application>Microsoft Office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Residential Dog Runs</vt:lpstr>
      <vt:lpstr>Current regulations</vt:lpstr>
      <vt:lpstr>Other Jurisdictions</vt:lpstr>
      <vt:lpstr>Other Jurisdictions (cont.)</vt:lpstr>
      <vt:lpstr>Other Jurisdictions (cont.)</vt:lpstr>
      <vt:lpstr>Questions / Discussion?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R. Schmitz</dc:creator>
  <cp:lastModifiedBy>Matthew R. Schmitz</cp:lastModifiedBy>
  <cp:revision>7</cp:revision>
  <dcterms:created xsi:type="dcterms:W3CDTF">2021-03-09T19:51:43Z</dcterms:created>
  <dcterms:modified xsi:type="dcterms:W3CDTF">2021-09-28T18:35:06Z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0x010100809C0F3AFB00794A9D7CF9A1BEE86DB3</vt:lpwstr>
  </property>
</Properties>
</file>